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54" r:id="rId5"/>
  </p:sldMasterIdLst>
  <p:notesMasterIdLst>
    <p:notesMasterId r:id="rId52"/>
  </p:notesMasterIdLst>
  <p:handoutMasterIdLst>
    <p:handoutMasterId r:id="rId53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1567" autoAdjust="0"/>
  </p:normalViewPr>
  <p:slideViewPr>
    <p:cSldViewPr snapToGrid="0" snapToObjects="1">
      <p:cViewPr varScale="1">
        <p:scale>
          <a:sx n="75" d="100"/>
          <a:sy n="75" d="100"/>
        </p:scale>
        <p:origin x="135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80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28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0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90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80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97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0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87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86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8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913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64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3838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512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01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23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1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01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32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872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59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7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305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8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22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81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90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068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816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292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568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2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53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95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89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47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6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826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94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161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949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769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373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298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331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853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8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723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64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286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839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577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581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333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896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112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672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71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  <p:sldLayoutId id="2147483782" r:id="rId28"/>
    <p:sldLayoutId id="2147483783" r:id="rId29"/>
    <p:sldLayoutId id="2147483784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801" r:id="rId47"/>
    <p:sldLayoutId id="2147483802" r:id="rId48"/>
    <p:sldLayoutId id="2147483803" r:id="rId49"/>
    <p:sldLayoutId id="2147483804" r:id="rId50"/>
    <p:sldLayoutId id="2147483805" r:id="rId51"/>
    <p:sldLayoutId id="2147483806" r:id="rId52"/>
    <p:sldLayoutId id="2147483807" r:id="rId53"/>
    <p:sldLayoutId id="2147483808" r:id="rId54"/>
    <p:sldLayoutId id="2147483809" r:id="rId55"/>
    <p:sldLayoutId id="2147483811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manali9999/Applied-Data-Science-Capstone/blob/main/03_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manali9999/Applied-Data-Science-Capstone/blob/main/05_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manali9999/Applied-Data-Science-Capstone/blob/main/04-eda-with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manali9999/Applied-Data-Science-Capstone/blob/main/06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manali9999/Applied-Data-Science-Capstone/blob/main/07-dash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manali9999/Applied-Data-Science-Capstone/blob/main/08_Machine_Learning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.png"/><Relationship Id="rId4" Type="http://schemas.openxmlformats.org/officeDocument/2006/relationships/hyperlink" Target="https://github.com/usmanali9999/Applied-Data-Science-Capstone/blob/main/02_webscraping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.png"/><Relationship Id="rId4" Type="http://schemas.openxmlformats.org/officeDocument/2006/relationships/hyperlink" Target="https://github.com/usmanali9999/Applied-Data-Science-Capstone/blob/main/02_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7913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Muhammad Usman Ali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891713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data is later processed so that there are no missing entries and categorical features are encoded using one-hot encoding.</a:t>
            </a:r>
          </a:p>
          <a:p>
            <a:r>
              <a:rPr lang="en-US" dirty="0"/>
              <a:t>An extra column called ‘Class’ is also added to the data frame. The column ‘Class’ contains 0 if a given launch is failed and 1 if it is successful.</a:t>
            </a:r>
          </a:p>
          <a:p>
            <a:r>
              <a:rPr lang="en-US" dirty="0"/>
              <a:t>In the end, we end up with 90 rows or instances and 83 columns or features.</a:t>
            </a:r>
            <a:endParaRPr lang="en-US" sz="2000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https://github.com/usmanali9999/Applied-Data-Science-Capstone/blob/main/03_Data%20wrangling.ipynb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39624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 err="1"/>
              <a:t>Matplotlib</a:t>
            </a:r>
            <a:r>
              <a:rPr lang="en-US" sz="2200" dirty="0"/>
              <a:t> and </a:t>
            </a:r>
            <a:r>
              <a:rPr lang="en-US" sz="2200" dirty="0" err="1"/>
              <a:t>Seaborn</a:t>
            </a:r>
            <a:endParaRPr lang="en-US" sz="2200" dirty="0"/>
          </a:p>
          <a:p>
            <a:pPr lvl="1"/>
            <a:r>
              <a:rPr lang="en-US" sz="2200" dirty="0"/>
              <a:t>Functions from the </a:t>
            </a:r>
            <a:r>
              <a:rPr lang="en-US" sz="2200" dirty="0" err="1"/>
              <a:t>Matplotlib</a:t>
            </a:r>
            <a:r>
              <a:rPr lang="en-US" sz="2200" dirty="0"/>
              <a:t> and </a:t>
            </a:r>
            <a:r>
              <a:rPr lang="en-US" sz="2200" dirty="0" err="1"/>
              <a:t>Seaborn</a:t>
            </a:r>
            <a:r>
              <a:rPr lang="en-US" sz="2200" dirty="0"/>
              <a:t> libraries are used to visualize the data through scatterplots, bar charts, and line charts.</a:t>
            </a:r>
          </a:p>
          <a:p>
            <a:pPr lvl="1"/>
            <a:r>
              <a:rPr lang="en-US" sz="2200" dirty="0"/>
              <a:t>The plots and charts are used to understand more about the relationships between several features, such as:</a:t>
            </a:r>
          </a:p>
          <a:p>
            <a:pPr lvl="2"/>
            <a:r>
              <a:rPr lang="en-US" sz="2200" dirty="0"/>
              <a:t>The relationship between flight number and launch site</a:t>
            </a:r>
          </a:p>
          <a:p>
            <a:pPr lvl="2"/>
            <a:r>
              <a:rPr lang="en-US" sz="2200" dirty="0"/>
              <a:t>The relationship between payload mass and launch site</a:t>
            </a:r>
          </a:p>
          <a:p>
            <a:pPr lvl="2"/>
            <a:r>
              <a:rPr lang="en-US" sz="2200" dirty="0"/>
              <a:t>The relationship between success rate and orbit type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https://github.com/usmanali9999/Applied-Data-Science-Capstone/blob/main/05_edadataviz.ipynb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The data is queried using SQL to answer several questions about the data such as:</a:t>
            </a:r>
          </a:p>
          <a:p>
            <a:pPr lvl="2"/>
            <a:r>
              <a:rPr lang="en-US" dirty="0"/>
              <a:t>The names of the unique launch sites in the space mission</a:t>
            </a:r>
          </a:p>
          <a:p>
            <a:pPr lvl="2"/>
            <a:r>
              <a:rPr lang="en-US" dirty="0"/>
              <a:t>The total payload mass carried by boosters launched by NASA (CRS)</a:t>
            </a:r>
          </a:p>
          <a:p>
            <a:pPr lvl="2"/>
            <a:r>
              <a:rPr lang="en-US" dirty="0"/>
              <a:t>The average payload mass carried by booster version F9 </a:t>
            </a:r>
            <a:r>
              <a:rPr lang="en-US" dirty="0" smtClean="0"/>
              <a:t>v1.1</a:t>
            </a:r>
          </a:p>
          <a:p>
            <a:pPr marL="914400" lvl="2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https://github.com/usmanali9999/Applied-Data-Science-Capstone/blob/main/04-eda-with-sql.ipynb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Folium</a:t>
            </a:r>
          </a:p>
          <a:p>
            <a:pPr lvl="1"/>
            <a:r>
              <a:rPr lang="en-US" dirty="0"/>
              <a:t>Functions from the Folium libraries are used to visualize the data through interactive maps.</a:t>
            </a:r>
          </a:p>
          <a:p>
            <a:pPr lvl="1"/>
            <a:r>
              <a:rPr lang="en-US" dirty="0"/>
              <a:t> The Folium library is used to:</a:t>
            </a:r>
          </a:p>
          <a:p>
            <a:pPr lvl="2"/>
            <a:r>
              <a:rPr lang="en-US" dirty="0"/>
              <a:t>Mark all launch sites on a map</a:t>
            </a:r>
          </a:p>
          <a:p>
            <a:pPr lvl="2"/>
            <a:r>
              <a:rPr lang="en-US" dirty="0"/>
              <a:t>Mark the succeeded launches and failed launches for each site on the map</a:t>
            </a:r>
          </a:p>
          <a:p>
            <a:pPr lvl="2"/>
            <a:r>
              <a:rPr lang="en-US" dirty="0"/>
              <a:t>Mark the distances between a launch site to its proximities such as the nearest city, railway, or highway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https://github.com/usmanali9999/Applied-Data-Science-Capstone/blob/main/06_launch_site_location.ipynb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Dash</a:t>
            </a:r>
          </a:p>
          <a:p>
            <a:pPr lvl="1"/>
            <a:r>
              <a:rPr lang="en-US" dirty="0"/>
              <a:t>Functions from Dash are used to generate an interactive site where we can toggle the input using a dropdown menu and a range slider.</a:t>
            </a:r>
          </a:p>
          <a:p>
            <a:pPr lvl="1"/>
            <a:r>
              <a:rPr lang="en-US" dirty="0"/>
              <a:t>Using a pie chart and a scatterplot, the interactive site shows:</a:t>
            </a:r>
          </a:p>
          <a:p>
            <a:pPr lvl="2"/>
            <a:r>
              <a:rPr lang="en-US" dirty="0"/>
              <a:t>The total success launches from each launch site</a:t>
            </a:r>
          </a:p>
          <a:p>
            <a:pPr lvl="2"/>
            <a:r>
              <a:rPr lang="en-US" dirty="0"/>
              <a:t>The correlation between payload mass and mission outcome (success or failure) for each launch site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https://github.com/usmanali9999/Applied-Data-Science-Capstone/blob/main/07-dashapp.py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12875"/>
            <a:ext cx="9745663" cy="5289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Functions from the </a:t>
            </a:r>
            <a:r>
              <a:rPr lang="en-US" sz="2400" dirty="0" err="1"/>
              <a:t>Scikit</a:t>
            </a:r>
            <a:r>
              <a:rPr lang="en-US" sz="2400" dirty="0"/>
              <a:t>-learn library are used to create our machine learning models.</a:t>
            </a:r>
          </a:p>
          <a:p>
            <a:r>
              <a:rPr lang="en-US" sz="2400" dirty="0"/>
              <a:t>The machine learning prediction phase include the following steps:</a:t>
            </a:r>
          </a:p>
          <a:p>
            <a:pPr lvl="1"/>
            <a:r>
              <a:rPr lang="en-US" sz="2000" dirty="0"/>
              <a:t>Standardizing the data</a:t>
            </a:r>
          </a:p>
          <a:p>
            <a:pPr lvl="1"/>
            <a:r>
              <a:rPr lang="en-US" sz="2000" dirty="0"/>
              <a:t>Splitting the data into training and test data</a:t>
            </a:r>
          </a:p>
          <a:p>
            <a:pPr lvl="1"/>
            <a:r>
              <a:rPr lang="en-US" sz="2000" dirty="0"/>
              <a:t>Creating machine learning models, which include:</a:t>
            </a:r>
          </a:p>
          <a:p>
            <a:pPr lvl="2"/>
            <a:r>
              <a:rPr lang="en-US" sz="1800" dirty="0"/>
              <a:t>Logistic regression</a:t>
            </a:r>
          </a:p>
          <a:p>
            <a:pPr lvl="2"/>
            <a:r>
              <a:rPr lang="en-US" sz="1800" dirty="0"/>
              <a:t>Support vector machine (SVM)</a:t>
            </a:r>
          </a:p>
          <a:p>
            <a:pPr lvl="2"/>
            <a:r>
              <a:rPr lang="en-US" sz="1800" dirty="0"/>
              <a:t>Decision tree</a:t>
            </a:r>
          </a:p>
          <a:p>
            <a:pPr lvl="2"/>
            <a:r>
              <a:rPr lang="en-US" sz="1800" dirty="0"/>
              <a:t>K nearest neighbors (KNN</a:t>
            </a:r>
            <a:r>
              <a:rPr lang="en-US" sz="1800" dirty="0" smtClean="0"/>
              <a:t>)</a:t>
            </a:r>
            <a:endParaRPr lang="en-US" sz="2000" dirty="0"/>
          </a:p>
          <a:p>
            <a:pPr lvl="1"/>
            <a:r>
              <a:rPr lang="en-US" sz="2000" dirty="0"/>
              <a:t>Find the best combination of </a:t>
            </a:r>
            <a:r>
              <a:rPr lang="en-US" sz="2000" dirty="0" err="1"/>
              <a:t>hyperparameters</a:t>
            </a:r>
            <a:r>
              <a:rPr lang="en-US" sz="2000" dirty="0"/>
              <a:t> for each model</a:t>
            </a:r>
          </a:p>
          <a:p>
            <a:pPr lvl="1"/>
            <a:r>
              <a:rPr lang="en-US" sz="2000" dirty="0"/>
              <a:t>Evaluate the models based on their accuracy scores and confusion </a:t>
            </a:r>
            <a:r>
              <a:rPr lang="en-US" sz="2000" dirty="0" smtClean="0"/>
              <a:t>matrix</a:t>
            </a:r>
            <a:endParaRPr lang="en-US" sz="2000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https://github.com/usmanali9999/Applied-Data-Science-Capstone/blob/main/08_Machine_Learning_Prediction.ipynb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361" y="1880073"/>
            <a:ext cx="7295647" cy="39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445" y="1556388"/>
            <a:ext cx="7437765" cy="640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03" y="2230385"/>
            <a:ext cx="9621593" cy="41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MY" sz="2400" dirty="0">
                <a:solidFill>
                  <a:prstClr val="black"/>
                </a:solidFill>
              </a:rPr>
              <a:t>The relationship between payload mass and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46" y="1759961"/>
            <a:ext cx="53435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571625"/>
            <a:ext cx="8175625" cy="7254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MY" sz="2400" dirty="0">
                <a:solidFill>
                  <a:prstClr val="black"/>
                </a:solidFill>
              </a:rPr>
              <a:t>The relationship between success rate and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98" y="2292061"/>
            <a:ext cx="5778474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98725"/>
            <a:ext cx="5505450" cy="8842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MY" sz="2000" dirty="0"/>
              <a:t>The relationship between payload mass and orbit </a:t>
            </a:r>
            <a:r>
              <a:rPr lang="en-MY" sz="2000" dirty="0" smtClean="0"/>
              <a:t>type</a:t>
            </a:r>
            <a:endParaRPr lang="en-MY" sz="20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94" y="1506682"/>
            <a:ext cx="54292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589088"/>
            <a:ext cx="9402763" cy="64452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MY" sz="2400" dirty="0">
                <a:solidFill>
                  <a:prstClr val="black"/>
                </a:solidFill>
              </a:rPr>
              <a:t>The launch success yearly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MY" sz="2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372" y="2337522"/>
            <a:ext cx="55626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3" y="2576080"/>
            <a:ext cx="102393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714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5 records where launch sites begin with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2508106"/>
            <a:ext cx="10334625" cy="28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9212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The total payload mass carried by boosters launched by NASA (CRS)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61" y="2889106"/>
            <a:ext cx="71437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7413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The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29" y="2739737"/>
            <a:ext cx="85915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563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The date when the first successful landing outcome in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96" y="2763548"/>
            <a:ext cx="75152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47813"/>
            <a:ext cx="9745663" cy="7794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The names of the boosters which have success in drone ship and have payload mass greater than 4000 but less than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8" y="2590656"/>
            <a:ext cx="98202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8902" y="1351691"/>
            <a:ext cx="9135357" cy="4999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prstClr val="black"/>
                </a:solidFill>
              </a:rPr>
              <a:t>In this capstone project, we will predict if the </a:t>
            </a:r>
            <a:r>
              <a:rPr lang="en-MY" sz="2400" dirty="0" err="1">
                <a:solidFill>
                  <a:prstClr val="black"/>
                </a:solidFill>
              </a:rPr>
              <a:t>SpaceX</a:t>
            </a:r>
            <a:r>
              <a:rPr lang="en-MY" sz="2400" dirty="0">
                <a:solidFill>
                  <a:prstClr val="black"/>
                </a:solidFill>
              </a:rPr>
              <a:t> Falcon 9 first stage will land successfully using several machine learning classification algorithms.</a:t>
            </a:r>
            <a:endParaRPr lang="en-US" sz="24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The main steps in this project include</a:t>
            </a:r>
            <a:r>
              <a:rPr lang="en-US" sz="2000" dirty="0">
                <a:solidFill>
                  <a:prstClr val="black"/>
                </a:solidFill>
              </a:rPr>
              <a:t>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Data collection, wrangling, and formatting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Exploratory data analysis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Interactive data visualization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Machine learning prediction</a:t>
            </a:r>
            <a:endParaRPr lang="en-US" sz="16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Our graphs show that some features of the rocket launches have a correlation with the outcome of the launches, i.e., success or failure.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It is also concluded that decision tree may be the best machine learning algorithm to predict if the Falcon 9 first stage will land successfully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82725"/>
            <a:ext cx="6638925" cy="5127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The 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52662"/>
            <a:ext cx="89916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30288"/>
            <a:ext cx="8893175" cy="330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The names of the booster versions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26412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2"/>
          <a:stretch/>
        </p:blipFill>
        <p:spPr>
          <a:xfrm>
            <a:off x="0" y="1576398"/>
            <a:ext cx="12105409" cy="51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92238"/>
            <a:ext cx="9745663" cy="75882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MY" dirty="0"/>
              <a:t>The failed landing outcomes in drone ship, their booster versions, and 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9" t="39768" r="8977" b="6780"/>
          <a:stretch/>
        </p:blipFill>
        <p:spPr>
          <a:xfrm>
            <a:off x="1237059" y="2296390"/>
            <a:ext cx="9331036" cy="314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93838"/>
            <a:ext cx="9745663" cy="86518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MY" sz="2400" dirty="0">
                <a:solidFill>
                  <a:prstClr val="black"/>
                </a:solidFill>
              </a:rPr>
              <a:t>The count of landing outcomes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45CF0C1A-CED5-3643-B95B-B504EA4E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727" y="2597727"/>
            <a:ext cx="5279296" cy="13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14463"/>
            <a:ext cx="3916363" cy="5540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MY" dirty="0"/>
              <a:t>All launch sites on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9" y="1968595"/>
            <a:ext cx="11117226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44613"/>
            <a:ext cx="9745663" cy="113823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dirty="0"/>
              <a:t>The succeeded launches and failed launches for each site on map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      </a:t>
            </a:r>
            <a:r>
              <a:rPr lang="en-US" sz="2300" dirty="0">
                <a:solidFill>
                  <a:prstClr val="black"/>
                </a:solidFill>
              </a:rPr>
              <a:t>If we zoom in on one of the launch site, we can see green and red tags. Each green tag represents a successful launch while each red tag represents a failed launch</a:t>
            </a:r>
            <a:endParaRPr lang="en-US" sz="26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1" y="2407290"/>
            <a:ext cx="11498280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46200"/>
            <a:ext cx="8597900" cy="6889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The distances between a launch site to its proximities such as the nearest city, railway, or highway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36" y="2293679"/>
            <a:ext cx="9850583" cy="42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28750"/>
            <a:ext cx="9745663" cy="7937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 screenshot below shows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928252" y="65601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count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5" b="24405"/>
          <a:stretch/>
        </p:blipFill>
        <p:spPr>
          <a:xfrm>
            <a:off x="0" y="2230157"/>
            <a:ext cx="12192000" cy="45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068" y="1353311"/>
            <a:ext cx="10530113" cy="5421561"/>
          </a:xfrm>
        </p:spPr>
        <p:txBody>
          <a:bodyPr/>
          <a:lstStyle/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MY" sz="2500" dirty="0">
                <a:solidFill>
                  <a:prstClr val="black"/>
                </a:solidFill>
                <a:latin typeface="Calibri" panose="020F0502020204030204"/>
              </a:rPr>
              <a:t>In this capstone, we will predict if the Falcon 9 first stage will land successfully. </a:t>
            </a:r>
            <a:r>
              <a:rPr lang="en-MY" sz="2500" dirty="0" err="1">
                <a:solidFill>
                  <a:prstClr val="black"/>
                </a:solidFill>
                <a:latin typeface="Calibri" panose="020F0502020204030204"/>
              </a:rPr>
              <a:t>SpaceX</a:t>
            </a:r>
            <a:r>
              <a:rPr lang="en-MY" sz="2500" dirty="0">
                <a:solidFill>
                  <a:prstClr val="black"/>
                </a:solidFill>
                <a:latin typeface="Calibri" panose="020F0502020204030204"/>
              </a:rPr>
              <a:t> advertises Falcon 9 rocket launches on its website with a cost of 62 million dollars; other providers cost upward of 165 million dollars each, much of the savings is because </a:t>
            </a:r>
            <a:r>
              <a:rPr lang="en-MY" sz="2500" dirty="0" err="1">
                <a:solidFill>
                  <a:prstClr val="black"/>
                </a:solidFill>
                <a:latin typeface="Calibri" panose="020F0502020204030204"/>
              </a:rPr>
              <a:t>SpaceX</a:t>
            </a:r>
            <a:r>
              <a:rPr lang="en-MY" sz="2500" dirty="0">
                <a:solidFill>
                  <a:prstClr val="black"/>
                </a:solidFill>
                <a:latin typeface="Calibri" panose="020F0502020204030204"/>
              </a:rPr>
              <a:t> can reuse the first stage. Therefore if we can determine if the first stage will land, we can determine the cost of a launch. This information can be used if an alternate company wants to bid against </a:t>
            </a:r>
            <a:r>
              <a:rPr lang="en-MY" sz="2500" dirty="0" err="1">
                <a:solidFill>
                  <a:prstClr val="black"/>
                </a:solidFill>
                <a:latin typeface="Calibri" panose="020F0502020204030204"/>
              </a:rPr>
              <a:t>SpaceX</a:t>
            </a:r>
            <a:r>
              <a:rPr lang="en-MY" sz="2500" dirty="0">
                <a:solidFill>
                  <a:prstClr val="black"/>
                </a:solidFill>
                <a:latin typeface="Calibri" panose="020F0502020204030204"/>
              </a:rPr>
              <a:t> for a rocket launch.</a:t>
            </a:r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MY" sz="2500" dirty="0">
                <a:solidFill>
                  <a:prstClr val="black"/>
                </a:solidFill>
                <a:latin typeface="Calibri" panose="020F0502020204030204"/>
              </a:rPr>
              <a:t>Most unsuccessful landings are planned. Sometimes, </a:t>
            </a:r>
            <a:r>
              <a:rPr lang="en-MY" sz="2500" dirty="0" err="1">
                <a:solidFill>
                  <a:prstClr val="black"/>
                </a:solidFill>
                <a:latin typeface="Calibri" panose="020F0502020204030204"/>
              </a:rPr>
              <a:t>SpaceX</a:t>
            </a:r>
            <a:r>
              <a:rPr lang="en-MY" sz="2500" dirty="0">
                <a:solidFill>
                  <a:prstClr val="black"/>
                </a:solidFill>
                <a:latin typeface="Calibri" panose="020F0502020204030204"/>
              </a:rPr>
              <a:t> will perform a controlled landing in the ocean.</a:t>
            </a:r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MY" sz="2500" dirty="0">
                <a:solidFill>
                  <a:prstClr val="black"/>
                </a:solidFill>
                <a:latin typeface="Calibri" panose="020F0502020204030204"/>
              </a:rPr>
              <a:t>The main question that we are trying to answer is, for a given set of features about a Falcon 9 rocket launch which include its payload mass, orbit type, launch site, and so on, will the first stage of the rocket land successfully?</a:t>
            </a:r>
          </a:p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9" y="1353312"/>
            <a:ext cx="10629903" cy="6150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68425"/>
            <a:ext cx="10552113" cy="1706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The picture below shows a pie chart when launch site CCAFS LC-40 is chosen.</a:t>
            </a:r>
          </a:p>
          <a:p>
            <a:r>
              <a:rPr lang="en-US" sz="2400" dirty="0"/>
              <a:t>0 represents failed launches while 1 represents successful launches. We can see that 73.1% of launches done at CCAFS LC-40 are failed launches.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pie chart when launch site CCAFS LC-40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3031105"/>
            <a:ext cx="10687961" cy="372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758825"/>
            <a:ext cx="10414000" cy="10382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Screenshot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628"/>
            <a:ext cx="12192000" cy="50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r="14584"/>
          <a:stretch/>
        </p:blipFill>
        <p:spPr>
          <a:xfrm>
            <a:off x="1498600" y="1320109"/>
            <a:ext cx="9334500" cy="5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392898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r="34734"/>
          <a:stretch/>
        </p:blipFill>
        <p:spPr>
          <a:xfrm>
            <a:off x="2258290" y="1543299"/>
            <a:ext cx="6352310" cy="49956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6513"/>
            <a:ext cx="10515600" cy="541496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/>
            <a:r>
              <a:rPr lang="en-MY" sz="3200" dirty="0">
                <a:solidFill>
                  <a:prstClr val="black"/>
                </a:solidFill>
              </a:rPr>
              <a:t>In this project, we try to predict if the first stage of a given Falcon 9 launch will land in order to determine the cost of a launch.</a:t>
            </a:r>
          </a:p>
          <a:p>
            <a:pPr lvl="0"/>
            <a:r>
              <a:rPr lang="en-MY" sz="3200" dirty="0">
                <a:solidFill>
                  <a:prstClr val="black"/>
                </a:solidFill>
              </a:rPr>
              <a:t>Each feature of a Falcon 9 launch, such as its payload mass or orbit type, may affect the mission outcome in a certain way. </a:t>
            </a:r>
          </a:p>
          <a:p>
            <a:pPr lvl="0"/>
            <a:r>
              <a:rPr lang="en-MY" sz="3200" dirty="0">
                <a:solidFill>
                  <a:prstClr val="black"/>
                </a:solidFill>
              </a:rPr>
              <a:t>Several machine learning algorithms are employed to learn the patterns of past Falcon 9 launch data to produce predictive models that can be used to predict the outcome of a Falcon 9 launch.</a:t>
            </a:r>
          </a:p>
          <a:p>
            <a:pPr lvl="0"/>
            <a:r>
              <a:rPr lang="en-MY" sz="3200" dirty="0">
                <a:solidFill>
                  <a:prstClr val="black"/>
                </a:solidFill>
              </a:rPr>
              <a:t>The predictive model produced by decision tree algorithm performed the best among the 4 machine learning algorithms employed. </a:t>
            </a:r>
            <a:endParaRPr lang="en-US" sz="3600" dirty="0">
              <a:solidFill>
                <a:prstClr val="black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The overall methodology includes: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Data collection, wrangling, and formatting, using: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SpaceX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API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Web scraping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Exploratory data analysis (EDA), using: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Pandas and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NumPy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SQL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Data visualization, using: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Matplotlib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Seaborn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Folium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Dash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Machine learning prediction, using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Logistic regression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Support vector machine (SVM)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Decision tree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K-nearest neighbors (KNN)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26844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Web scraping</a:t>
            </a:r>
          </a:p>
          <a:p>
            <a:pPr lvl="1"/>
            <a:r>
              <a:rPr lang="en-US" dirty="0"/>
              <a:t>The data is scraped from  </a:t>
            </a:r>
            <a:r>
              <a:rPr lang="en-MY" dirty="0">
                <a:hlinkClick r:id="rId3"/>
              </a:rPr>
              <a:t>https://en.wikipedia.org/w/index.php?title=List_of_Falcon_9_and_Falcon_Heavy_launches&amp;oldid=1027686922</a:t>
            </a:r>
            <a:endParaRPr lang="en-MY" dirty="0"/>
          </a:p>
          <a:p>
            <a:pPr lvl="1"/>
            <a:r>
              <a:rPr lang="en-MY" dirty="0"/>
              <a:t>The website contains only the data about Falcon 9 launches.</a:t>
            </a:r>
          </a:p>
          <a:p>
            <a:pPr lvl="1"/>
            <a:r>
              <a:rPr lang="en-US" dirty="0"/>
              <a:t>We end up with 121 rows or instances and 11 columns or features. The picture below shows the first few rows of the data</a:t>
            </a: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1000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</a:endParaRPr>
          </a:p>
          <a:p>
            <a:pPr lvl="1"/>
            <a:r>
              <a:rPr lang="en-US" sz="2600" dirty="0">
                <a:solidFill>
                  <a:prstClr val="black"/>
                </a:solidFill>
              </a:rPr>
              <a:t>The API used is </a:t>
            </a:r>
            <a:r>
              <a:rPr lang="en-MY" sz="2600" u="sng" dirty="0">
                <a:solidFill>
                  <a:prstClr val="black"/>
                </a:solidFill>
                <a:hlinkClick r:id="rId3"/>
              </a:rPr>
              <a:t>https://api.spacexdata.com/v4/rockets/</a:t>
            </a:r>
            <a:r>
              <a:rPr lang="en-MY" sz="2600" u="sng" dirty="0">
                <a:solidFill>
                  <a:prstClr val="black"/>
                </a:solidFill>
              </a:rPr>
              <a:t>.</a:t>
            </a:r>
          </a:p>
          <a:p>
            <a:pPr lvl="1"/>
            <a:r>
              <a:rPr lang="en-MY" sz="2600" dirty="0">
                <a:solidFill>
                  <a:prstClr val="black"/>
                </a:solidFill>
              </a:rPr>
              <a:t>The API provides data about many types of rocket launches done by </a:t>
            </a:r>
            <a:r>
              <a:rPr lang="en-MY" sz="2600" dirty="0" err="1">
                <a:solidFill>
                  <a:prstClr val="black"/>
                </a:solidFill>
              </a:rPr>
              <a:t>SpaceX</a:t>
            </a:r>
            <a:r>
              <a:rPr lang="en-MY" sz="2600" dirty="0">
                <a:solidFill>
                  <a:prstClr val="black"/>
                </a:solidFill>
              </a:rPr>
              <a:t>, the data is therefore filtered to include only Falcon 9 launches.</a:t>
            </a:r>
          </a:p>
          <a:p>
            <a:pPr lvl="1"/>
            <a:r>
              <a:rPr lang="en-MY" sz="2600" dirty="0">
                <a:solidFill>
                  <a:prstClr val="black"/>
                </a:solidFill>
              </a:rPr>
              <a:t>Every missing value in the data is replaced the mean </a:t>
            </a:r>
            <a:r>
              <a:rPr lang="en-US" sz="2600" dirty="0">
                <a:solidFill>
                  <a:prstClr val="black"/>
                </a:solidFill>
              </a:rPr>
              <a:t>the column that the missing value belongs to. </a:t>
            </a:r>
            <a:endParaRPr lang="en-US" sz="1900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en-US" sz="2000" dirty="0" smtClean="0"/>
              <a:t>  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https://github.com/usmanali9999/Applied-Data-Science-Capstone/blob/main/02_webscraping.ipynb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2" y="1792288"/>
            <a:ext cx="5461001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42338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2400" dirty="0"/>
              <a:t>Web scraping</a:t>
            </a:r>
          </a:p>
          <a:p>
            <a:pPr lvl="1"/>
            <a:r>
              <a:rPr lang="en-US" sz="2000" dirty="0"/>
              <a:t>The data is scraped from  </a:t>
            </a:r>
            <a:r>
              <a:rPr lang="en-MY" sz="2000" dirty="0">
                <a:hlinkClick r:id="rId3"/>
              </a:rPr>
              <a:t>https://en.wikipedia.org/w/index.php?title=List_of_Falcon_9_and_Falcon_Heavy_launches&amp;oldid=1027686922</a:t>
            </a:r>
            <a:endParaRPr lang="en-MY" sz="2000" dirty="0"/>
          </a:p>
          <a:p>
            <a:pPr lvl="1"/>
            <a:r>
              <a:rPr lang="en-MY" sz="2000" dirty="0"/>
              <a:t>The website contains only the data about Falcon 9 launches.</a:t>
            </a:r>
          </a:p>
          <a:p>
            <a:pPr marL="457200" lvl="1" indent="0">
              <a:buNone/>
            </a:pPr>
            <a:r>
              <a:rPr lang="en-US" sz="2200" dirty="0" smtClean="0">
                <a:hlinkClick r:id="rId4"/>
              </a:rPr>
              <a:t>https://github.com/usmanali9999/Applied-Data-Science-Capstone/blob/main/02_webscraping.ipynb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2" y="1792288"/>
            <a:ext cx="5461000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f80a141d-92ca-4d3d-9308-f7e7b1d44ce8"/>
    <ds:schemaRef ds:uri="http://purl.org/dc/terms/"/>
    <ds:schemaRef ds:uri="http://purl.org/dc/dcmitype/"/>
    <ds:schemaRef ds:uri="155be751-a274-42e8-93fb-f39d3b9bccc8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Words>1533</Words>
  <Application>Microsoft Office PowerPoint</Application>
  <PresentationFormat>Widescreen</PresentationFormat>
  <Paragraphs>215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Windows User</cp:lastModifiedBy>
  <cp:revision>224</cp:revision>
  <dcterms:created xsi:type="dcterms:W3CDTF">2021-04-29T18:58:34Z</dcterms:created>
  <dcterms:modified xsi:type="dcterms:W3CDTF">2025-04-26T20:58:52Z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